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74" r:id="rId11"/>
    <p:sldId id="268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0B7CFF5-75D5-47AC-A46E-3A6A35873C11}">
  <a:tblStyle styleId="{00B7CFF5-75D5-47AC-A46E-3A6A35873C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6BF0CB-3897-4C2E-B296-F4B629EFEB5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94" autoAdjust="0"/>
  </p:normalViewPr>
  <p:slideViewPr>
    <p:cSldViewPr>
      <p:cViewPr>
        <p:scale>
          <a:sx n="114" d="100"/>
          <a:sy n="114" d="100"/>
        </p:scale>
        <p:origin x="-538" y="4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86426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 rot="5400000">
            <a:off x="5166518" y="2605882"/>
            <a:ext cx="49831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 rot="5400000">
            <a:off x="975519" y="624682"/>
            <a:ext cx="49831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1792288" y="1142999"/>
            <a:ext cx="5486400" cy="358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575050" y="1143000"/>
            <a:ext cx="5111750" cy="49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3008313" cy="384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National Weather Service</a:t>
            </a: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Helping to Build a Weather-Ready Nation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vs. Warning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A Watch means….GET READY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	Conditions are or will be favorable for a storm, a flood, or fire 	weather to happen but it is not happening right now.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	Have a plan. Be aware of your surroundings.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Protect your property.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A Warning means….GO….Danger is here!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	A storm, a flood, or fire weather is happening now or is 	expected to happen shortly.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	Execute your plan. Take actions to protect your life.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1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Fire Weather Watch/Red Flag Warning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228600" y="1143000"/>
            <a:ext cx="86868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NWS issues Fire Weather Watches and Red Flag Warnings for the following conditions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dirty="0">
                <a:solidFill>
                  <a:srgbClr val="FFFF00"/>
                </a:solidFill>
              </a:rPr>
              <a:t>Fuels</a:t>
            </a:r>
            <a:r>
              <a:rPr lang="en-US" dirty="0"/>
              <a:t>...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Critically dry as reported by Land </a:t>
            </a:r>
            <a:r>
              <a:rPr lang="en-US" dirty="0"/>
              <a:t>Managers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Thunderstorms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... </a:t>
            </a:r>
            <a:r>
              <a:rPr lang="en-US" dirty="0"/>
              <a:t>with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lightning but little if any rain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dirty="0">
                <a:solidFill>
                  <a:srgbClr val="FFFF00"/>
                </a:solidFill>
              </a:rPr>
              <a:t>Wind</a:t>
            </a:r>
            <a:r>
              <a:rPr lang="en-US" dirty="0"/>
              <a:t>...25 mph 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ustained or gust</a:t>
            </a:r>
            <a:r>
              <a:rPr lang="en-US" dirty="0"/>
              <a:t>ing &gt;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25 mph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Humidities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...15% or less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1" i="0" u="none" strike="noStrike" cap="none" dirty="0">
                <a:solidFill>
                  <a:srgbClr val="FFFF00"/>
                </a:solidFill>
              </a:rPr>
              <a:t>Any combination</a:t>
            </a:r>
            <a:r>
              <a:rPr lang="en-US" b="1" dirty="0"/>
              <a:t>...</a:t>
            </a:r>
            <a:r>
              <a:rPr lang="en-US" sz="2000" b="1" i="0" u="none" strike="noStrike" cap="none" dirty="0">
                <a:solidFill>
                  <a:schemeClr val="dk1"/>
                </a:solidFill>
              </a:rPr>
              <a:t>weather and fire danger that would create a critical fire control situation or wildfire outbreak</a:t>
            </a:r>
            <a:endParaRPr b="1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dirty="0" smtClean="0"/>
              <a:t>We t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ry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give 24 to 48 hours of notice with a watch and then upgrade to a warning.</a:t>
            </a:r>
            <a:endParaRPr dirty="0"/>
          </a:p>
        </p:txBody>
      </p:sp>
      <p:sp>
        <p:nvSpPr>
          <p:cNvPr id="170" name="Shape 170"/>
          <p:cNvSpPr txBox="1"/>
          <p:nvPr/>
        </p:nvSpPr>
        <p:spPr>
          <a:xfrm>
            <a:off x="304800" y="5791200"/>
            <a:ext cx="86868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entury Gothic"/>
              <a:buNone/>
            </a:pPr>
            <a:r>
              <a:rPr lang="en-US" sz="1800" b="1" i="0" u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days when weather conditions approach the above, but watches and warnings may not be issued because of fuels or weather criteria will not be met.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Flash Flood Products</a:t>
            </a: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0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FF00"/>
                </a:solidFill>
              </a:rPr>
              <a:t>Flash Flood </a:t>
            </a:r>
            <a:r>
              <a:rPr lang="en-US" sz="2600" b="1" i="0" u="none" strike="noStrike" cap="none">
                <a:solidFill>
                  <a:srgbClr val="FFFF00"/>
                </a:solidFill>
              </a:rPr>
              <a:t>Watch</a:t>
            </a:r>
            <a:r>
              <a:rPr lang="en-US" sz="2600" b="1" i="0" u="none" strike="noStrike" cap="none">
                <a:solidFill>
                  <a:schemeClr val="dk1"/>
                </a:solidFill>
              </a:rPr>
              <a:t> </a:t>
            </a:r>
            <a:endParaRPr sz="2600" b="1" i="0" u="none" strike="noStrike" cap="none">
              <a:solidFill>
                <a:schemeClr val="dk1"/>
              </a:solidFill>
            </a:endParaRPr>
          </a:p>
          <a:p>
            <a:pPr marL="742950" marR="0" lvl="1" indent="-323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Generally issued 12 to 24 hours in advance of flooding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1" i="0" u="none" strike="noStrike" cap="none">
                <a:solidFill>
                  <a:srgbClr val="FF9900"/>
                </a:solidFill>
              </a:rPr>
              <a:t>Urban and Small Stream Flood Advisory</a:t>
            </a:r>
            <a:r>
              <a:rPr lang="en-US" sz="2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323850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600"/>
              <a:buChar char="–"/>
            </a:pPr>
            <a:r>
              <a:rPr lang="en-US" sz="2600"/>
              <a:t>means that nuisance flooding is expected, but not normally life threatening. Pay attention to your surroundings, a warning may be issued at any time.</a:t>
            </a:r>
            <a:endParaRPr sz="2600"/>
          </a:p>
          <a:p>
            <a:pPr marL="342900" lvl="0" indent="-342900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1">
                <a:solidFill>
                  <a:srgbClr val="FF0000"/>
                </a:solidFill>
              </a:rPr>
              <a:t>Flash Flood Warning</a:t>
            </a:r>
            <a:r>
              <a:rPr lang="en-US" sz="2600" b="1"/>
              <a:t> </a:t>
            </a:r>
            <a:endParaRPr sz="2600" b="1"/>
          </a:p>
          <a:p>
            <a:pPr marL="742950" lvl="1" indent="-323850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SzPts val="2600"/>
              <a:buChar char="–"/>
            </a:pPr>
            <a:r>
              <a:rPr lang="en-US" sz="2600"/>
              <a:t>Means flooding is imminent or already occurring</a:t>
            </a:r>
            <a:endParaRPr sz="2600"/>
          </a:p>
          <a:p>
            <a:pPr marL="457200" marR="0" lvl="0" indent="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600"/>
          </a:p>
          <a:p>
            <a:pPr marL="342900" marR="0" lvl="0" indent="-1778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Waldo Canyon</a:t>
            </a: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275" y="1305775"/>
            <a:ext cx="40767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5172750" y="1964050"/>
            <a:ext cx="3773700" cy="4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</a:rPr>
              <a:t>Current Thresholds for Warning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</a:rPr>
              <a:t>(Slight Change from 2017)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</a:rPr>
              <a:t>1.50 inches in an hour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</a:rPr>
              <a:t>(radar estimates)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</a:rPr>
              <a:t>2.50 inches/hour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</a:rPr>
              <a:t>Sustained Preipitation Rate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</a:rPr>
              <a:t>(15-20 minutes)</a:t>
            </a:r>
            <a:endParaRPr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Waldo Canyon - Recovery??</a:t>
            </a: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275" y="1305775"/>
            <a:ext cx="4076700" cy="5410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9" name="Shape 199"/>
          <p:cNvGraphicFramePr/>
          <p:nvPr/>
        </p:nvGraphicFramePr>
        <p:xfrm>
          <a:off x="4325450" y="1305800"/>
          <a:ext cx="4762550" cy="5476185"/>
        </p:xfrm>
        <a:graphic>
          <a:graphicData uri="http://schemas.openxmlformats.org/drawingml/2006/table">
            <a:tbl>
              <a:tblPr>
                <a:noFill/>
                <a:tableStyleId>{00B7CFF5-75D5-47AC-A46E-3A6A35873C11}</a:tableStyleId>
              </a:tblPr>
              <a:tblGrid>
                <a:gridCol w="837050"/>
                <a:gridCol w="1094225"/>
                <a:gridCol w="1126350"/>
                <a:gridCol w="1704925"/>
              </a:tblGrid>
              <a:tr h="133772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</a:rPr>
                        <a:t>Year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</a:rPr>
                        <a:t>Daily Precip. Total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</a:rPr>
                        <a:t>Precip. Rate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</a:rPr>
                        <a:t>Flow at Fountain Crk. Gage Results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377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2013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0.75-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1.50”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???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1,450 cfs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Manitou Springs Flood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377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2015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1.50-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2.0”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4.28”/ hour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222 cfs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Autism Ctr. Flood Manitou Springs stormwater back up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377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</a:rPr>
                        <a:t>2017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1.0-1.5”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1.22” in Williams Canyon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1.44”/ hour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627 cfs 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No significant flooding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/>
              <a:t>weather.gov/pub</a:t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75" y="1179050"/>
            <a:ext cx="8080576" cy="55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457200" y="1524000"/>
            <a:ext cx="8077200" cy="206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Paso County 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Flood and Fire Community Preparedness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471612" y="3662362"/>
            <a:ext cx="59436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Jennifer Stark</a:t>
            </a:r>
            <a:endParaRPr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US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Meteorologist in Charge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Weather Service Pueblo, CO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Drought…</a:t>
            </a:r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956346" y="1254796"/>
            <a:ext cx="7425653" cy="5527003"/>
            <a:chOff x="956346" y="1254796"/>
            <a:chExt cx="7425653" cy="5527003"/>
          </a:xfrm>
        </p:grpSpPr>
        <p:grpSp>
          <p:nvGrpSpPr>
            <p:cNvPr id="6" name="Group 5"/>
            <p:cNvGrpSpPr/>
            <p:nvPr/>
          </p:nvGrpSpPr>
          <p:grpSpPr>
            <a:xfrm>
              <a:off x="956346" y="1254796"/>
              <a:ext cx="7425653" cy="5527003"/>
              <a:chOff x="956346" y="1254796"/>
              <a:chExt cx="7425653" cy="552700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82"/>
              <a:stretch/>
            </p:blipFill>
            <p:spPr>
              <a:xfrm>
                <a:off x="956346" y="1254796"/>
                <a:ext cx="7425653" cy="5527003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5943600" y="1371600"/>
                <a:ext cx="1905000" cy="5334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019800" y="1494341"/>
                <a:ext cx="1828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May 1, 2018</a:t>
                </a:r>
                <a:endParaRPr lang="en-US" b="1" dirty="0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9" t="16667" r="2798" b="16399"/>
            <a:stretch/>
          </p:blipFill>
          <p:spPr>
            <a:xfrm>
              <a:off x="1143000" y="2454814"/>
              <a:ext cx="5127648" cy="37357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Fuels Moisture (10 Hour) 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0857"/>
            <a:ext cx="7534275" cy="561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Fuel Moisture (1000 Hour)</a:t>
            </a: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5523"/>
            <a:ext cx="7543800" cy="561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Drought…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77" y="1295400"/>
            <a:ext cx="690282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 Month Outlook - </a:t>
            </a:r>
            <a:r>
              <a:rPr lang="en-US" dirty="0" smtClean="0"/>
              <a:t>May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5" y="1888405"/>
            <a:ext cx="4356505" cy="4283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1291"/>
            <a:ext cx="4343400" cy="42709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809" y="1295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Temperature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12762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Precipitation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Outlook for </a:t>
            </a:r>
            <a:r>
              <a:rPr lang="en-US" sz="3600" dirty="0" smtClean="0"/>
              <a:t>May</a:t>
            </a:r>
            <a:r>
              <a:rPr lang="en-US" sz="3600" dirty="0"/>
              <a:t>, </a:t>
            </a:r>
            <a:r>
              <a:rPr lang="en-US" sz="3600" dirty="0" smtClean="0"/>
              <a:t>June, July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678809" y="1295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Temperature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2762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Precipitation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59" y="1981200"/>
            <a:ext cx="4354157" cy="4281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4354157" cy="42814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2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Outlook for June, July, August</a:t>
            </a: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78809" y="1295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Temperature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2762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Precipitation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0" y="1905001"/>
            <a:ext cx="4340004" cy="4267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905000"/>
            <a:ext cx="4340006" cy="42675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W_WRN_Template_Design-2">
  <a:themeElements>
    <a:clrScheme name="RIW_WRN_Colors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7964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369</Words>
  <Application>Microsoft Office PowerPoint</Application>
  <PresentationFormat>On-screen Show (4:3)</PresentationFormat>
  <Paragraphs>95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RIW_WRN_Template_Design-2</vt:lpstr>
      <vt:lpstr>The National Weather Service</vt:lpstr>
      <vt:lpstr>PowerPoint Presentation</vt:lpstr>
      <vt:lpstr> Drought…</vt:lpstr>
      <vt:lpstr>Fuels Moisture (10 Hour) </vt:lpstr>
      <vt:lpstr>Fuel Moisture (1000 Hour)</vt:lpstr>
      <vt:lpstr> Drought…</vt:lpstr>
      <vt:lpstr> 1 Month Outlook - May</vt:lpstr>
      <vt:lpstr>Outlook for May, June, July</vt:lpstr>
      <vt:lpstr>Outlook for June, July, August</vt:lpstr>
      <vt:lpstr>Watch vs. Warning</vt:lpstr>
      <vt:lpstr>Fire Weather Watch/Red Flag Warning</vt:lpstr>
      <vt:lpstr>Flash Flood Products</vt:lpstr>
      <vt:lpstr>Waldo Canyon</vt:lpstr>
      <vt:lpstr>Waldo Canyon - Recovery??</vt:lpstr>
      <vt:lpstr> weather.gov/pub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Weather Service</dc:title>
  <dc:creator>Tony Anderson</dc:creator>
  <cp:lastModifiedBy>oemadairbenton</cp:lastModifiedBy>
  <cp:revision>19</cp:revision>
  <dcterms:modified xsi:type="dcterms:W3CDTF">2018-05-04T18:26:06Z</dcterms:modified>
</cp:coreProperties>
</file>